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98" r:id="rId4"/>
    <p:sldId id="287" r:id="rId5"/>
    <p:sldId id="288" r:id="rId6"/>
    <p:sldId id="286" r:id="rId7"/>
    <p:sldId id="259" r:id="rId8"/>
    <p:sldId id="297" r:id="rId9"/>
    <p:sldId id="262" r:id="rId10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2E9FD-6CD4-4F19-ACAB-7DC9F8DF7645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BD5E1-6F33-45CE-9D57-2F8B840E6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D5E1-6F33-45CE-9D57-2F8B840E68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D5E1-6F33-45CE-9D57-2F8B840E68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D5E1-6F33-45CE-9D57-2F8B840E68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D5E1-6F33-45CE-9D57-2F8B840E68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D5E1-6F33-45CE-9D57-2F8B840E68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D5E1-6F33-45CE-9D57-2F8B840E68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D6A0-2823-4F3A-93A6-09C9CA793B64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D35E-079F-46A4-8298-981A95969442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9F46-E74F-4FDD-9284-BA888A33C527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B494-D9E0-434A-A76B-F915935719DE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8273-B648-482B-98BF-FDE5A66E1FD4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B392-ED16-4DDA-A885-3B80C043BC98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AC3-51D1-4807-AD0E-3675E9FED936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F253-EF65-4552-8A46-566EA9BC081F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22B-CEF1-4D96-A9C3-472BAEA0E7DE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0A86-5071-4EF5-8A66-CEC35B06D934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5D3-ACB2-4816-A131-D3457DCBEA66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46239-BF56-444C-A956-B9DDCF3A08FE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rimaria@primariagiurgiu.r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971800"/>
            <a:ext cx="8763000" cy="1676400"/>
          </a:xfrm>
        </p:spPr>
        <p:txBody>
          <a:bodyPr>
            <a:normAutofit/>
          </a:bodyPr>
          <a:lstStyle/>
          <a:p>
            <a:pPr algn="just"/>
            <a:endParaRPr lang="ro-RO" sz="1400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ro-RO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Header A4 Portrait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685800" y="152400"/>
            <a:ext cx="7848600" cy="704089"/>
          </a:xfrm>
          <a:prstGeom prst="rect">
            <a:avLst/>
          </a:prstGeom>
        </p:spPr>
      </p:pic>
      <p:pic>
        <p:nvPicPr>
          <p:cNvPr id="14" name="Picture 13" descr="100px-Actual_Giurgiu_Co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5867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 rot="10800000" flipV="1">
            <a:off x="0" y="6642556"/>
            <a:ext cx="89154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ro-MO" sz="800" dirty="0">
                <a:latin typeface="Trebuchet MS" pitchFamily="34" charset="0"/>
                <a:ea typeface="Calibri" pitchFamily="34" charset="0"/>
                <a:cs typeface="Times New Roman" pitchFamily="18" charset="0"/>
              </a:rPr>
              <a:t>www.poca.ro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 descr="Ansamblu-grafic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Arial Narrow" pitchFamily="34" charset="0"/>
              </a:rPr>
              <a:t/>
            </a:r>
            <a:br>
              <a:rPr lang="en-US" sz="2800" b="1" dirty="0" smtClean="0">
                <a:latin typeface="Arial Narrow" pitchFamily="34" charset="0"/>
              </a:rPr>
            </a:br>
            <a:r>
              <a:rPr lang="en-US" sz="2800" b="1" dirty="0" err="1" smtClean="0">
                <a:latin typeface="Arial Narrow" pitchFamily="34" charset="0"/>
              </a:rPr>
              <a:t>Conferin</a:t>
            </a:r>
            <a:r>
              <a:rPr lang="ro-RO" sz="2800" b="1" dirty="0" smtClean="0">
                <a:latin typeface="Arial Narrow" pitchFamily="34" charset="0"/>
              </a:rPr>
              <a:t>ța finală a proiectului „Servicii transparente către cetățeni - Administrație locală performantă (SETALP)”,</a:t>
            </a:r>
            <a:r>
              <a:rPr lang="en-GB" sz="2800" b="1" dirty="0" smtClean="0">
                <a:latin typeface="Arial Narrow" pitchFamily="34" charset="0"/>
              </a:rPr>
              <a:t> </a:t>
            </a:r>
            <a:r>
              <a:rPr lang="ro-RO" sz="2800" b="1" dirty="0" smtClean="0">
                <a:latin typeface="Arial Narrow" pitchFamily="34" charset="0"/>
              </a:rPr>
              <a:t>cod  SIPOCA / MySMIS  437/118751</a:t>
            </a:r>
            <a:br>
              <a:rPr lang="ro-RO" sz="2800" b="1" dirty="0" smtClean="0">
                <a:latin typeface="Arial Narrow" pitchFamily="34" charset="0"/>
              </a:rPr>
            </a:br>
            <a:r>
              <a:rPr lang="ro-RO" sz="2800" b="1" dirty="0" smtClean="0">
                <a:latin typeface="Arial Narrow" pitchFamily="34" charset="0"/>
              </a:rPr>
              <a:t/>
            </a:r>
            <a:br>
              <a:rPr lang="ro-RO" sz="2800" b="1" dirty="0" smtClean="0">
                <a:latin typeface="Arial Narrow" pitchFamily="34" charset="0"/>
              </a:rPr>
            </a:br>
            <a:r>
              <a:rPr lang="ro-RO" sz="2800" b="1" dirty="0" smtClean="0">
                <a:latin typeface="Arial Narrow" pitchFamily="34" charset="0"/>
              </a:rPr>
              <a:t>24 iunie 2019</a:t>
            </a:r>
            <a:r>
              <a:rPr lang="en-US" sz="2800" b="1" dirty="0" smtClean="0">
                <a:latin typeface="Arial Narrow" pitchFamily="34" charset="0"/>
              </a:rPr>
              <a:t>, </a:t>
            </a:r>
            <a:r>
              <a:rPr lang="ro-RO" sz="2800" b="1" dirty="0" smtClean="0">
                <a:latin typeface="Arial Narrow" pitchFamily="34" charset="0"/>
              </a:rPr>
              <a:t>Giurgiu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533400" y="1219200"/>
            <a:ext cx="8382000" cy="2895600"/>
          </a:xfrm>
        </p:spPr>
        <p:txBody>
          <a:bodyPr>
            <a:noAutofit/>
          </a:bodyPr>
          <a:lstStyle/>
          <a:p>
            <a:r>
              <a:rPr lang="ro-RO" sz="1500" b="1" u="sng" dirty="0" smtClean="0">
                <a:latin typeface="Arial Narrow" pitchFamily="34" charset="0"/>
              </a:rPr>
              <a:t/>
            </a:r>
            <a:br>
              <a:rPr lang="ro-RO" sz="1500" b="1" u="sng" dirty="0" smtClean="0">
                <a:latin typeface="Arial Narrow" pitchFamily="34" charset="0"/>
              </a:rPr>
            </a:br>
            <a:r>
              <a:rPr lang="ro-RO" sz="1500" b="1" u="sng" dirty="0" smtClean="0">
                <a:latin typeface="Arial Narrow" pitchFamily="34" charset="0"/>
              </a:rPr>
              <a:t/>
            </a:r>
            <a:br>
              <a:rPr lang="ro-RO" sz="1500" b="1" u="sng" dirty="0" smtClean="0">
                <a:latin typeface="Arial Narrow" pitchFamily="34" charset="0"/>
              </a:rPr>
            </a:br>
            <a:r>
              <a:rPr lang="en-GB" sz="1500" b="1" u="sng" dirty="0" smtClean="0">
                <a:latin typeface="Arial Narrow" pitchFamily="34" charset="0"/>
              </a:rPr>
              <a:t/>
            </a:r>
            <a:br>
              <a:rPr lang="en-GB" sz="1500" b="1" u="sng" dirty="0" smtClean="0">
                <a:latin typeface="Arial Narrow" pitchFamily="34" charset="0"/>
              </a:rPr>
            </a:br>
            <a:r>
              <a:rPr lang="en-GB" sz="1500" b="1" u="sng" dirty="0" smtClean="0">
                <a:latin typeface="Arial Narrow" pitchFamily="34" charset="0"/>
              </a:rPr>
              <a:t/>
            </a:r>
            <a:br>
              <a:rPr lang="en-GB" sz="1500" b="1" u="sng" dirty="0" smtClean="0">
                <a:latin typeface="Arial Narrow" pitchFamily="34" charset="0"/>
              </a:rPr>
            </a:br>
            <a:r>
              <a:rPr lang="en-GB" sz="1500" b="1" u="sng" dirty="0" smtClean="0">
                <a:latin typeface="Arial Narrow" pitchFamily="34" charset="0"/>
              </a:rPr>
              <a:t/>
            </a:r>
            <a:br>
              <a:rPr lang="en-GB" sz="1500" b="1" u="sng" dirty="0" smtClean="0">
                <a:latin typeface="Arial Narrow" pitchFamily="34" charset="0"/>
              </a:rPr>
            </a:br>
            <a:r>
              <a:rPr lang="en-GB" sz="1500" b="1" u="sng" dirty="0" smtClean="0">
                <a:latin typeface="Arial Narrow" pitchFamily="34" charset="0"/>
              </a:rPr>
              <a:t/>
            </a:r>
            <a:br>
              <a:rPr lang="en-GB" sz="1500" b="1" u="sng" dirty="0" smtClean="0">
                <a:latin typeface="Arial Narrow" pitchFamily="34" charset="0"/>
              </a:rPr>
            </a:br>
            <a:r>
              <a:rPr lang="en-GB" sz="1500" b="1" u="sng" dirty="0" smtClean="0">
                <a:latin typeface="Arial Narrow" pitchFamily="34" charset="0"/>
              </a:rPr>
              <a:t/>
            </a:r>
            <a:br>
              <a:rPr lang="en-GB" sz="1500" b="1" u="sng" dirty="0" smtClean="0">
                <a:latin typeface="Arial Narrow" pitchFamily="34" charset="0"/>
              </a:rPr>
            </a:br>
            <a:r>
              <a:rPr lang="en-GB" sz="1500" b="1" u="sng" dirty="0" smtClean="0">
                <a:latin typeface="Arial Narrow" pitchFamily="34" charset="0"/>
              </a:rPr>
              <a:t/>
            </a:r>
            <a:br>
              <a:rPr lang="en-GB" sz="1500" b="1" u="sng" dirty="0" smtClean="0">
                <a:latin typeface="Arial Narrow" pitchFamily="34" charset="0"/>
              </a:rPr>
            </a:br>
            <a:r>
              <a:rPr lang="en-GB" sz="1500" b="1" u="sng" dirty="0" smtClean="0">
                <a:latin typeface="Arial Narrow" pitchFamily="34" charset="0"/>
              </a:rPr>
              <a:t/>
            </a:r>
            <a:br>
              <a:rPr lang="en-GB" sz="1500" b="1" u="sng" dirty="0" smtClean="0">
                <a:latin typeface="Arial Narrow" pitchFamily="34" charset="0"/>
              </a:rPr>
            </a:br>
            <a:r>
              <a:rPr lang="en-GB" sz="1500" b="1" u="sng" dirty="0" smtClean="0">
                <a:latin typeface="Arial Narrow" pitchFamily="34" charset="0"/>
              </a:rPr>
              <a:t/>
            </a:r>
            <a:br>
              <a:rPr lang="en-GB" sz="1500" b="1" u="sng" dirty="0" smtClean="0">
                <a:latin typeface="Arial Narrow" pitchFamily="34" charset="0"/>
              </a:rPr>
            </a:br>
            <a:r>
              <a:rPr lang="en-GB" sz="1500" b="1" u="sng" dirty="0" smtClean="0">
                <a:latin typeface="Arial Narrow" pitchFamily="34" charset="0"/>
              </a:rPr>
              <a:t/>
            </a:r>
            <a:br>
              <a:rPr lang="en-GB" sz="1500" b="1" u="sng" dirty="0" smtClean="0">
                <a:latin typeface="Arial Narrow" pitchFamily="34" charset="0"/>
              </a:rPr>
            </a:br>
            <a:r>
              <a:rPr lang="en-GB" sz="1500" b="1" u="sng" dirty="0" smtClean="0">
                <a:latin typeface="Arial Narrow" pitchFamily="34" charset="0"/>
              </a:rPr>
              <a:t/>
            </a:r>
            <a:br>
              <a:rPr lang="en-GB" sz="1500" b="1" u="sng" dirty="0" smtClean="0">
                <a:latin typeface="Arial Narrow" pitchFamily="34" charset="0"/>
              </a:rPr>
            </a:br>
            <a:r>
              <a:rPr lang="en-GB" sz="1500" b="1" u="sng" dirty="0" smtClean="0">
                <a:latin typeface="Arial Narrow" pitchFamily="34" charset="0"/>
              </a:rPr>
              <a:t/>
            </a:r>
            <a:br>
              <a:rPr lang="en-GB" sz="1500" b="1" u="sng" dirty="0" smtClean="0">
                <a:latin typeface="Arial Narrow" pitchFamily="34" charset="0"/>
              </a:rPr>
            </a:br>
            <a:r>
              <a:rPr lang="en-GB" sz="1500" b="1" u="sng" dirty="0" smtClean="0">
                <a:latin typeface="Arial Narrow" pitchFamily="34" charset="0"/>
              </a:rPr>
              <a:t/>
            </a:r>
            <a:br>
              <a:rPr lang="en-GB" sz="1500" b="1" u="sng" dirty="0" smtClean="0">
                <a:latin typeface="Arial Narrow" pitchFamily="34" charset="0"/>
              </a:rPr>
            </a:br>
            <a:r>
              <a:rPr lang="en-GB" sz="1500" b="1" u="sng" dirty="0" smtClean="0">
                <a:latin typeface="Arial Narrow" pitchFamily="34" charset="0"/>
              </a:rPr>
              <a:t/>
            </a:r>
            <a:br>
              <a:rPr lang="en-GB" sz="1500" b="1" u="sng" dirty="0" smtClean="0">
                <a:latin typeface="Arial Narrow" pitchFamily="34" charset="0"/>
              </a:rPr>
            </a:br>
            <a:r>
              <a:rPr lang="ro-RO" sz="2500" dirty="0" smtClean="0"/>
              <a:t>Proiectul </a:t>
            </a:r>
            <a:r>
              <a:rPr lang="en-GB" sz="2500" dirty="0" smtClean="0"/>
              <a:t>”</a:t>
            </a:r>
            <a:r>
              <a:rPr lang="ro-RO" sz="2500" dirty="0" smtClean="0"/>
              <a:t>Servicii transparente către cetățeni - Administrație locală performantă (SETALP)”</a:t>
            </a:r>
            <a:r>
              <a:rPr lang="en-GB" sz="2500" dirty="0" smtClean="0"/>
              <a:t>, </a:t>
            </a:r>
            <a:r>
              <a:rPr lang="ro-RO" sz="2500" dirty="0" smtClean="0"/>
              <a:t> Programul Operațional Capacitate Administrativă</a:t>
            </a:r>
            <a:r>
              <a:rPr lang="en-US" sz="2500" dirty="0" smtClean="0"/>
              <a:t>, </a:t>
            </a:r>
            <a:r>
              <a:rPr lang="ro-RO" sz="2500" dirty="0" smtClean="0"/>
              <a:t>CP1/2017(pentru regiunile mai puțin dezvoltate) – </a:t>
            </a:r>
            <a:r>
              <a:rPr lang="en-US" sz="2500" dirty="0" err="1" smtClean="0"/>
              <a:t>Sprijinirea</a:t>
            </a:r>
            <a:r>
              <a:rPr lang="en-US" sz="2500" dirty="0" smtClean="0"/>
              <a:t> </a:t>
            </a:r>
            <a:r>
              <a:rPr lang="en-US" sz="2500" dirty="0" err="1" smtClean="0"/>
              <a:t>masurilor</a:t>
            </a:r>
            <a:r>
              <a:rPr lang="en-US" sz="2500" dirty="0" smtClean="0"/>
              <a:t> </a:t>
            </a:r>
            <a:r>
              <a:rPr lang="en-US" sz="2500" dirty="0" err="1" smtClean="0"/>
              <a:t>referitoare</a:t>
            </a:r>
            <a:r>
              <a:rPr lang="ro-RO" sz="2500" dirty="0" smtClean="0"/>
              <a:t> l</a:t>
            </a:r>
            <a:r>
              <a:rPr lang="it-IT" sz="2500" dirty="0" smtClean="0"/>
              <a:t>a prevenirea corup</a:t>
            </a:r>
            <a:r>
              <a:rPr lang="ro-RO" sz="2500" dirty="0" smtClean="0"/>
              <a:t>ț</a:t>
            </a:r>
            <a:r>
              <a:rPr lang="it-IT" sz="2500" dirty="0" smtClean="0"/>
              <a:t>iei la nivelul autorita</a:t>
            </a:r>
            <a:r>
              <a:rPr lang="ro-RO" sz="2500" dirty="0" smtClean="0"/>
              <a:t>ț</a:t>
            </a:r>
            <a:r>
              <a:rPr lang="it-IT" sz="2500" dirty="0" smtClean="0"/>
              <a:t>ilor</a:t>
            </a:r>
            <a:br>
              <a:rPr lang="it-IT" sz="2500" dirty="0" smtClean="0"/>
            </a:br>
            <a:r>
              <a:rPr lang="it-IT" sz="2500" dirty="0" smtClean="0"/>
              <a:t>si institu</a:t>
            </a:r>
            <a:r>
              <a:rPr lang="ro-RO" sz="2500" dirty="0" smtClean="0"/>
              <a:t>t</a:t>
            </a:r>
            <a:r>
              <a:rPr lang="it-IT" sz="2500" dirty="0" smtClean="0"/>
              <a:t>iilor publice locale din regiunile</a:t>
            </a:r>
            <a:r>
              <a:rPr lang="ro-RO" sz="2500" dirty="0" smtClean="0"/>
              <a:t> </a:t>
            </a:r>
            <a:r>
              <a:rPr lang="en-US" sz="2500" dirty="0" err="1" smtClean="0"/>
              <a:t>mai</a:t>
            </a:r>
            <a:r>
              <a:rPr lang="en-US" sz="2500" dirty="0" smtClean="0"/>
              <a:t> </a:t>
            </a:r>
            <a:r>
              <a:rPr lang="en-US" sz="2500" dirty="0" err="1" smtClean="0"/>
              <a:t>pu</a:t>
            </a:r>
            <a:r>
              <a:rPr lang="ro-RO" sz="2500" dirty="0" smtClean="0"/>
              <a:t>ț</a:t>
            </a:r>
            <a:r>
              <a:rPr lang="en-US" sz="2500" dirty="0" smtClean="0"/>
              <a:t>in </a:t>
            </a:r>
            <a:r>
              <a:rPr lang="en-US" sz="2500" dirty="0" err="1" smtClean="0"/>
              <a:t>dezvoltate</a:t>
            </a:r>
            <a:r>
              <a:rPr lang="ro-RO" sz="2500" dirty="0" smtClean="0"/>
              <a:t>. </a:t>
            </a:r>
            <a:br>
              <a:rPr lang="ro-RO" sz="2500" dirty="0" smtClean="0"/>
            </a:br>
            <a:r>
              <a:rPr lang="ro-RO" sz="2500" dirty="0" smtClean="0"/>
              <a:t>   Operațiunea – </a:t>
            </a:r>
            <a:r>
              <a:rPr lang="it-IT" sz="2500" dirty="0" smtClean="0"/>
              <a:t>Cresterea transparen</a:t>
            </a:r>
            <a:r>
              <a:rPr lang="ro-RO" sz="2500" dirty="0" smtClean="0"/>
              <a:t>t</a:t>
            </a:r>
            <a:r>
              <a:rPr lang="it-IT" sz="2500" dirty="0" smtClean="0"/>
              <a:t>ei, eticii si integrita</a:t>
            </a:r>
            <a:r>
              <a:rPr lang="ro-RO" sz="2500" dirty="0" smtClean="0"/>
              <a:t>t</a:t>
            </a:r>
            <a:r>
              <a:rPr lang="it-IT" sz="2500" dirty="0" smtClean="0"/>
              <a:t>ii</a:t>
            </a:r>
            <a:r>
              <a:rPr lang="ro-RO" sz="2500" dirty="0" smtClean="0"/>
              <a:t> i</a:t>
            </a:r>
            <a:r>
              <a:rPr lang="en-US" sz="2500" dirty="0" smtClean="0"/>
              <a:t>n</a:t>
            </a:r>
            <a:r>
              <a:rPr lang="ro-RO" sz="2500" dirty="0" smtClean="0"/>
              <a:t> </a:t>
            </a:r>
            <a:r>
              <a:rPr lang="en-US" sz="2500" dirty="0" err="1" smtClean="0"/>
              <a:t>cadrul</a:t>
            </a:r>
            <a:r>
              <a:rPr lang="en-US" sz="2500" dirty="0" smtClean="0"/>
              <a:t> </a:t>
            </a:r>
            <a:r>
              <a:rPr lang="en-US" sz="2500" dirty="0" err="1" smtClean="0"/>
              <a:t>autorita</a:t>
            </a:r>
            <a:r>
              <a:rPr lang="ro-RO" sz="2500" dirty="0" smtClean="0"/>
              <a:t>t</a:t>
            </a:r>
            <a:r>
              <a:rPr lang="en-US" sz="2500" dirty="0" err="1" smtClean="0"/>
              <a:t>ilor</a:t>
            </a:r>
            <a:r>
              <a:rPr lang="en-US" sz="2500" dirty="0" smtClean="0"/>
              <a:t> </a:t>
            </a:r>
            <a:r>
              <a:rPr lang="en-US" sz="2500" dirty="0" err="1" smtClean="0"/>
              <a:t>si</a:t>
            </a:r>
            <a:r>
              <a:rPr lang="en-US" sz="2500" dirty="0" smtClean="0"/>
              <a:t> </a:t>
            </a:r>
            <a:r>
              <a:rPr lang="en-US" sz="2500" dirty="0" err="1" smtClean="0"/>
              <a:t>institu</a:t>
            </a:r>
            <a:r>
              <a:rPr lang="ro-RO" sz="2500" dirty="0" smtClean="0"/>
              <a:t>t</a:t>
            </a:r>
            <a:r>
              <a:rPr lang="en-US" sz="2500" dirty="0" err="1" smtClean="0"/>
              <a:t>iilor</a:t>
            </a:r>
            <a:r>
              <a:rPr lang="en-US" sz="2500" dirty="0" smtClean="0"/>
              <a:t> </a:t>
            </a:r>
            <a:r>
              <a:rPr lang="en-US" sz="2500" dirty="0" err="1" smtClean="0"/>
              <a:t>publice</a:t>
            </a:r>
            <a:r>
              <a:rPr lang="en-GB" sz="2500" dirty="0" smtClean="0"/>
              <a:t/>
            </a:r>
            <a:br>
              <a:rPr lang="en-GB" sz="2500" dirty="0" smtClean="0"/>
            </a:br>
            <a:r>
              <a:rPr lang="ro-RO" sz="2500" dirty="0" smtClean="0"/>
              <a:t>Contract de finanțare nr. 241/28.08.2018 încheiat între Municipiul Giurgiu, în calitate de beneficiar și MinisterulDezvoltării Regionale și Administrației Publice, în calitate de Autoritate de Management pentru Programul</a:t>
            </a:r>
            <a:r>
              <a:rPr lang="en-US" sz="2500" dirty="0" smtClean="0"/>
              <a:t> </a:t>
            </a:r>
            <a:r>
              <a:rPr lang="ro-RO" sz="2500" dirty="0" smtClean="0"/>
              <a:t>Operațional Capacitate Administrativă. </a:t>
            </a:r>
            <a:r>
              <a:rPr lang="en-US" sz="1500" dirty="0" smtClean="0">
                <a:latin typeface="Arial Narrow" pitchFamily="34" charset="0"/>
              </a:rPr>
              <a:t/>
            </a:r>
            <a:br>
              <a:rPr lang="en-US" sz="1500" dirty="0" smtClean="0">
                <a:latin typeface="Arial Narrow" pitchFamily="34" charset="0"/>
              </a:rPr>
            </a:br>
            <a:r>
              <a:rPr lang="en-US" sz="1500" b="1" i="1" dirty="0" smtClean="0">
                <a:latin typeface="Arial Narrow" pitchFamily="34" charset="0"/>
              </a:rPr>
              <a:t/>
            </a:r>
            <a:br>
              <a:rPr lang="en-US" sz="1500" b="1" i="1" dirty="0" smtClean="0">
                <a:latin typeface="Arial Narrow" pitchFamily="34" charset="0"/>
              </a:rPr>
            </a:br>
            <a:r>
              <a:rPr lang="ro-RO" sz="1500" dirty="0" smtClean="0">
                <a:latin typeface="Arial Narrow" pitchFamily="34" charset="0"/>
              </a:rPr>
              <a:t/>
            </a:r>
            <a:br>
              <a:rPr lang="ro-RO" sz="1500" dirty="0" smtClean="0">
                <a:latin typeface="Arial Narrow" pitchFamily="34" charset="0"/>
              </a:rPr>
            </a:br>
            <a:r>
              <a:rPr lang="ro-RO" sz="1500" dirty="0" smtClean="0">
                <a:latin typeface="Arial Narrow" pitchFamily="34" charset="0"/>
              </a:rPr>
              <a:t/>
            </a:r>
            <a:br>
              <a:rPr lang="ro-RO" sz="1500" dirty="0" smtClean="0">
                <a:latin typeface="Arial Narrow" pitchFamily="34" charset="0"/>
              </a:rPr>
            </a:br>
            <a:r>
              <a:rPr lang="en-US" sz="1500" dirty="0" smtClean="0">
                <a:latin typeface="Arial Narrow" pitchFamily="34" charset="0"/>
              </a:rPr>
              <a:t/>
            </a:r>
            <a:br>
              <a:rPr lang="en-US" sz="1500" dirty="0" smtClean="0">
                <a:latin typeface="Arial Narrow" pitchFamily="34" charset="0"/>
              </a:rPr>
            </a:br>
            <a:r>
              <a:rPr lang="ro-RO" sz="1500" dirty="0" smtClean="0">
                <a:latin typeface="Arial Narrow" pitchFamily="34" charset="0"/>
              </a:rPr>
              <a:t/>
            </a:r>
            <a:br>
              <a:rPr lang="ro-RO" sz="1500" dirty="0" smtClean="0">
                <a:latin typeface="Arial Narrow" pitchFamily="34" charset="0"/>
              </a:rPr>
            </a:br>
            <a:r>
              <a:rPr lang="en-US" sz="1500" dirty="0" smtClean="0"/>
              <a:t/>
            </a:r>
            <a:br>
              <a:rPr lang="en-US" sz="1500" dirty="0" smtClean="0"/>
            </a:br>
            <a:endParaRPr lang="en-US" sz="15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77000"/>
            <a:ext cx="8534400" cy="228599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o-RO" sz="800" dirty="0">
                <a:latin typeface="Trebuchet MS" pitchFamily="34" charset="0"/>
                <a:ea typeface="Calibri" pitchFamily="34" charset="0"/>
                <a:cs typeface="Times New Roman" pitchFamily="18" charset="0"/>
              </a:rPr>
              <a:t>                				</a:t>
            </a:r>
            <a:r>
              <a:rPr lang="ro-MO" sz="1200" dirty="0">
                <a:latin typeface="Trebuchet MS" pitchFamily="34" charset="0"/>
                <a:ea typeface="Calibri" pitchFamily="34" charset="0"/>
                <a:cs typeface="Times New Roman" pitchFamily="18" charset="0"/>
              </a:rPr>
              <a:t>www.poca.ro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5" name="Picture 4" descr="Header A4 Portrait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99134"/>
            <a:ext cx="8534400" cy="838200"/>
          </a:xfrm>
          <a:prstGeom prst="rect">
            <a:avLst/>
          </a:prstGeom>
        </p:spPr>
      </p:pic>
      <p:pic>
        <p:nvPicPr>
          <p:cNvPr id="8" name="Picture 7" descr="100px-Actual_Giurgiu_Co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5791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Ansamblu-grafic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533400" y="1219200"/>
            <a:ext cx="8382000" cy="2895600"/>
          </a:xfrm>
        </p:spPr>
        <p:txBody>
          <a:bodyPr>
            <a:normAutofit fontScale="90000"/>
          </a:bodyPr>
          <a:lstStyle/>
          <a:p>
            <a:pPr lvl="0" algn="l"/>
            <a:r>
              <a:rPr lang="ro-RO" sz="2000" b="1" u="sng" dirty="0" smtClean="0">
                <a:latin typeface="Arial Narrow" pitchFamily="34" charset="0"/>
              </a:rPr>
              <a:t/>
            </a:r>
            <a:br>
              <a:rPr lang="ro-RO" sz="2000" b="1" u="sng" dirty="0" smtClean="0">
                <a:latin typeface="Arial Narrow" pitchFamily="34" charset="0"/>
              </a:rPr>
            </a:br>
            <a:r>
              <a:rPr lang="ro-RO" sz="2000" b="1" u="sng" dirty="0" smtClean="0">
                <a:latin typeface="Arial Narrow" pitchFamily="34" charset="0"/>
              </a:rPr>
              <a:t/>
            </a:r>
            <a:br>
              <a:rPr lang="ro-RO" sz="2000" b="1" u="sng" dirty="0" smtClean="0">
                <a:latin typeface="Arial Narrow" pitchFamily="34" charset="0"/>
              </a:rPr>
            </a:br>
            <a:r>
              <a:rPr lang="en-GB" sz="2000" b="1" u="sng" dirty="0" smtClean="0">
                <a:latin typeface="Arial Narrow" pitchFamily="34" charset="0"/>
              </a:rPr>
              <a:t/>
            </a:r>
            <a:br>
              <a:rPr lang="en-GB" sz="2000" b="1" u="sng" dirty="0" smtClean="0">
                <a:latin typeface="Arial Narrow" pitchFamily="34" charset="0"/>
              </a:rPr>
            </a:br>
            <a:r>
              <a:rPr lang="en-GB" sz="2000" b="1" u="sng" dirty="0" smtClean="0">
                <a:latin typeface="Arial Narrow" pitchFamily="34" charset="0"/>
              </a:rPr>
              <a:t/>
            </a:r>
            <a:br>
              <a:rPr lang="en-GB" sz="2000" b="1" u="sng" dirty="0" smtClean="0">
                <a:latin typeface="Arial Narrow" pitchFamily="34" charset="0"/>
              </a:rPr>
            </a:br>
            <a:r>
              <a:rPr lang="en-GB" sz="2000" b="1" u="sng" dirty="0" smtClean="0">
                <a:latin typeface="Arial Narrow" pitchFamily="34" charset="0"/>
              </a:rPr>
              <a:t/>
            </a:r>
            <a:br>
              <a:rPr lang="en-GB" sz="2000" b="1" u="sng" dirty="0" smtClean="0">
                <a:latin typeface="Arial Narrow" pitchFamily="34" charset="0"/>
              </a:rPr>
            </a:br>
            <a:r>
              <a:rPr lang="en-GB" sz="2000" b="1" u="sng" dirty="0" smtClean="0">
                <a:latin typeface="Arial Narrow" pitchFamily="34" charset="0"/>
              </a:rPr>
              <a:t/>
            </a:r>
            <a:br>
              <a:rPr lang="en-GB" sz="2000" b="1" u="sng" dirty="0" smtClean="0">
                <a:latin typeface="Arial Narrow" pitchFamily="34" charset="0"/>
              </a:rPr>
            </a:br>
            <a:r>
              <a:rPr lang="ro-RO" sz="3100" b="1" u="sng" dirty="0" smtClean="0">
                <a:latin typeface="Arial Narrow" pitchFamily="34" charset="0"/>
              </a:rPr>
              <a:t>Obiectiv general al proiectului</a:t>
            </a:r>
            <a:r>
              <a:rPr lang="ro-RO" sz="3100" b="1" dirty="0" smtClean="0">
                <a:latin typeface="Arial Narrow" pitchFamily="34" charset="0"/>
              </a:rPr>
              <a:t>: </a:t>
            </a:r>
            <a:r>
              <a:rPr lang="ro-RO" sz="2800" dirty="0" smtClean="0"/>
              <a:t>este cresterea transparenței, eticii si integritații la nivelul Municipiului Giurgiu, prin intermediul unor activități care vizează identificarea ricurilor și vulnerabilităților la corupție, prin realizarea de mecanisme și proceduri .</a:t>
            </a:r>
            <a:r>
              <a:rPr lang="ro-RO" sz="3100" dirty="0" smtClean="0">
                <a:latin typeface="Arial Narrow" pitchFamily="34" charset="0"/>
              </a:rPr>
              <a:t/>
            </a:r>
            <a:br>
              <a:rPr lang="ro-RO" sz="3100" dirty="0" smtClean="0">
                <a:latin typeface="Arial Narrow" pitchFamily="34" charset="0"/>
              </a:rPr>
            </a:br>
            <a:r>
              <a:rPr lang="ro-RO" sz="1800" dirty="0" smtClean="0">
                <a:latin typeface="Arial Narrow" pitchFamily="34" charset="0"/>
              </a:rPr>
              <a:t/>
            </a:r>
            <a:br>
              <a:rPr lang="ro-RO" sz="1800" dirty="0" smtClean="0">
                <a:latin typeface="Arial Narrow" pitchFamily="34" charset="0"/>
              </a:rPr>
            </a:br>
            <a:r>
              <a:rPr lang="en-US" sz="1800" dirty="0" smtClean="0">
                <a:latin typeface="Arial Narrow" pitchFamily="34" charset="0"/>
              </a:rPr>
              <a:t/>
            </a:r>
            <a:br>
              <a:rPr lang="en-US" sz="1800" dirty="0" smtClean="0">
                <a:latin typeface="Arial Narrow" pitchFamily="34" charset="0"/>
              </a:rPr>
            </a:br>
            <a:r>
              <a:rPr lang="ro-RO" sz="1800" dirty="0" smtClean="0">
                <a:latin typeface="Arial Narrow" pitchFamily="34" charset="0"/>
              </a:rPr>
              <a:t/>
            </a:r>
            <a:br>
              <a:rPr lang="ro-RO" sz="1800" dirty="0" smtClean="0">
                <a:latin typeface="Arial Narrow" pitchFamily="34" charset="0"/>
              </a:rPr>
            </a:br>
            <a:r>
              <a:rPr lang="en-US" sz="1300" dirty="0" smtClean="0"/>
              <a:t/>
            </a:r>
            <a:br>
              <a:rPr lang="en-US" sz="1300" dirty="0" smtClean="0"/>
            </a:br>
            <a:endParaRPr lang="en-US" sz="13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77000"/>
            <a:ext cx="8534400" cy="228599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o-RO" sz="800" dirty="0">
                <a:latin typeface="Trebuchet MS" pitchFamily="34" charset="0"/>
                <a:ea typeface="Calibri" pitchFamily="34" charset="0"/>
                <a:cs typeface="Times New Roman" pitchFamily="18" charset="0"/>
              </a:rPr>
              <a:t>                				</a:t>
            </a:r>
            <a:r>
              <a:rPr lang="ro-MO" sz="1200" dirty="0">
                <a:latin typeface="Trebuchet MS" pitchFamily="34" charset="0"/>
                <a:ea typeface="Calibri" pitchFamily="34" charset="0"/>
                <a:cs typeface="Times New Roman" pitchFamily="18" charset="0"/>
              </a:rPr>
              <a:t>www.poca.ro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5" name="Picture 4" descr="Header A4 Portrait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99134"/>
            <a:ext cx="8534400" cy="838200"/>
          </a:xfrm>
          <a:prstGeom prst="rect">
            <a:avLst/>
          </a:prstGeom>
        </p:spPr>
      </p:pic>
      <p:pic>
        <p:nvPicPr>
          <p:cNvPr id="8" name="Picture 7" descr="100px-Actual_Giurgiu_Co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5791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Ansamblu-grafic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533400" y="1981200"/>
            <a:ext cx="8382000" cy="2895600"/>
          </a:xfrm>
        </p:spPr>
        <p:txBody>
          <a:bodyPr>
            <a:normAutofit fontScale="90000"/>
          </a:bodyPr>
          <a:lstStyle/>
          <a:p>
            <a:pPr algn="just"/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en-GB" sz="3100" b="1" u="sng" dirty="0" smtClean="0">
                <a:latin typeface="Arial Narrow" pitchFamily="34" charset="0"/>
              </a:rPr>
              <a:t/>
            </a:r>
            <a:br>
              <a:rPr lang="en-GB" sz="3100" b="1" u="sng" dirty="0" smtClean="0">
                <a:latin typeface="Arial Narrow" pitchFamily="34" charset="0"/>
              </a:rPr>
            </a:br>
            <a:r>
              <a:rPr lang="ro-RO" sz="3100" b="1" u="sng" dirty="0" smtClean="0">
                <a:latin typeface="Arial Narrow" pitchFamily="34" charset="0"/>
              </a:rPr>
              <a:t> </a:t>
            </a:r>
            <a:r>
              <a:rPr lang="en-GB" sz="3100" b="1" u="sng" dirty="0" smtClean="0">
                <a:latin typeface="Arial Narrow" pitchFamily="34" charset="0"/>
              </a:rPr>
              <a:t/>
            </a:r>
            <a:br>
              <a:rPr lang="en-GB" sz="3100" b="1" u="sng" dirty="0" smtClean="0">
                <a:latin typeface="Arial Narrow" pitchFamily="34" charset="0"/>
              </a:rPr>
            </a:br>
            <a:r>
              <a:rPr lang="ro-RO" sz="2700" dirty="0" smtClean="0"/>
              <a:t>- </a:t>
            </a:r>
            <a:r>
              <a:rPr lang="en-GB" sz="2700" dirty="0" smtClean="0"/>
              <a:t>   </a:t>
            </a:r>
            <a:r>
              <a:rPr lang="ro-RO" sz="2700" dirty="0" smtClean="0"/>
              <a:t>Cresterea gradului de dezvoltare a capacitatii analitice a UAT-</a:t>
            </a:r>
            <a:r>
              <a:rPr lang="en-GB" sz="2700" dirty="0" smtClean="0"/>
              <a:t> </a:t>
            </a:r>
            <a:br>
              <a:rPr lang="en-GB" sz="2700" dirty="0" smtClean="0"/>
            </a:br>
            <a:r>
              <a:rPr lang="ro-RO" sz="2700" dirty="0" smtClean="0"/>
              <a:t>ului, de a efectua activitați de evaluare a riscurilor si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o-RO" sz="2700" dirty="0" smtClean="0"/>
              <a:t>vulnerabilitatilor in vederea realizarii de actiuni concrete si eficiente de prevenire si combatere a coruptiei.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ro-RO" sz="2700" dirty="0" smtClean="0"/>
              <a:t>-  Cresterea gradului de dezvoltare si implementare a unor proceduri de identificare a riscurilor si vulnerabilitatilor la coruptie, precum si a unor masuri concrete si modalitati de monitorizare permanenta a aplicarii acesteia, la nivel de UAT.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dirty="0">
                <a:latin typeface="Arial Narrow" pitchFamily="34" charset="0"/>
              </a:rPr>
              <a:t/>
            </a:r>
            <a:br>
              <a:rPr lang="en-US" sz="3100" dirty="0">
                <a:latin typeface="Arial Narrow" pitchFamily="34" charset="0"/>
              </a:rPr>
            </a:br>
            <a:r>
              <a:rPr lang="ro-RO" sz="3100" dirty="0">
                <a:latin typeface="Arial Narrow" pitchFamily="34" charset="0"/>
              </a:rPr>
              <a:t/>
            </a:r>
            <a:br>
              <a:rPr lang="ro-RO" sz="3100" dirty="0">
                <a:latin typeface="Arial Narrow" pitchFamily="34" charset="0"/>
              </a:rPr>
            </a:br>
            <a:r>
              <a:rPr lang="ro-RO" sz="2700" dirty="0">
                <a:latin typeface="Arial Narrow" pitchFamily="34" charset="0"/>
              </a:rPr>
              <a:t/>
            </a:r>
            <a:br>
              <a:rPr lang="ro-RO" sz="2700" dirty="0">
                <a:latin typeface="Arial Narrow" pitchFamily="34" charset="0"/>
              </a:rPr>
            </a:br>
            <a:r>
              <a:rPr lang="en-US" sz="1800" dirty="0">
                <a:latin typeface="Arial Narrow" pitchFamily="34" charset="0"/>
              </a:rPr>
              <a:t/>
            </a:r>
            <a:br>
              <a:rPr lang="en-US" sz="1800" dirty="0">
                <a:latin typeface="Arial Narrow" pitchFamily="34" charset="0"/>
              </a:rPr>
            </a:br>
            <a:r>
              <a:rPr lang="ro-RO" sz="1800" dirty="0">
                <a:latin typeface="Arial Narrow" pitchFamily="34" charset="0"/>
              </a:rPr>
              <a:t/>
            </a:r>
            <a:br>
              <a:rPr lang="ro-RO" sz="1800" dirty="0">
                <a:latin typeface="Arial Narrow" pitchFamily="34" charset="0"/>
              </a:rPr>
            </a:br>
            <a:r>
              <a:rPr lang="en-US" sz="1300" dirty="0"/>
              <a:t/>
            </a:r>
            <a:br>
              <a:rPr lang="en-US" sz="1300" dirty="0"/>
            </a:br>
            <a:endParaRPr lang="en-US" sz="13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77000"/>
            <a:ext cx="8534400" cy="228599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o-RO" sz="800" dirty="0">
                <a:latin typeface="Trebuchet MS" pitchFamily="34" charset="0"/>
                <a:ea typeface="Calibri" pitchFamily="34" charset="0"/>
                <a:cs typeface="Times New Roman" pitchFamily="18" charset="0"/>
              </a:rPr>
              <a:t>                				</a:t>
            </a:r>
            <a:r>
              <a:rPr lang="ro-MO" sz="1200" dirty="0">
                <a:latin typeface="Trebuchet MS" pitchFamily="34" charset="0"/>
                <a:ea typeface="Calibri" pitchFamily="34" charset="0"/>
                <a:cs typeface="Times New Roman" pitchFamily="18" charset="0"/>
              </a:rPr>
              <a:t>www.poca.ro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5" name="Picture 4" descr="Header A4 Portrait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99134"/>
            <a:ext cx="8534400" cy="838200"/>
          </a:xfrm>
          <a:prstGeom prst="rect">
            <a:avLst/>
          </a:prstGeom>
        </p:spPr>
      </p:pic>
      <p:pic>
        <p:nvPicPr>
          <p:cNvPr id="8" name="Picture 7" descr="100px-Actual_Giurgiu_Co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585789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Ansamblu-grafic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 rot="10800000" flipV="1">
            <a:off x="533400" y="1447800"/>
            <a:ext cx="8305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en-GB" sz="3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en-GB" sz="3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en-GB" sz="3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en-GB" sz="3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Obiectivele specifice ale proiectului</a:t>
            </a:r>
            <a:r>
              <a:rPr kumimoji="0" lang="ro-RO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: </a:t>
            </a:r>
            <a:r>
              <a:rPr kumimoji="0" lang="en-GB" sz="3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en-GB" sz="3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en-GB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3352800"/>
            <a:ext cx="8382000" cy="1447800"/>
          </a:xfrm>
        </p:spPr>
        <p:txBody>
          <a:bodyPr>
            <a:normAutofit fontScale="90000"/>
          </a:bodyPr>
          <a:lstStyle/>
          <a:p>
            <a:pPr algn="l"/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3100" b="1" u="sng" dirty="0">
                <a:latin typeface="Arial Narrow" pitchFamily="34" charset="0"/>
              </a:rPr>
              <a:t/>
            </a:r>
            <a:br>
              <a:rPr lang="ro-RO" sz="3100" b="1" u="sng" dirty="0">
                <a:latin typeface="Arial Narrow" pitchFamily="34" charset="0"/>
              </a:rPr>
            </a:br>
            <a:r>
              <a:rPr lang="ro-RO" sz="3200" dirty="0" smtClean="0"/>
              <a:t> </a:t>
            </a:r>
            <a:br>
              <a:rPr lang="ro-RO" sz="3200" dirty="0" smtClean="0"/>
            </a:br>
            <a:r>
              <a:rPr lang="ro-RO" sz="3200" dirty="0" smtClean="0"/>
              <a:t/>
            </a:r>
            <a:br>
              <a:rPr lang="ro-RO" sz="3200" dirty="0" smtClean="0"/>
            </a:br>
            <a:r>
              <a:rPr lang="ro-RO" sz="2700" dirty="0" smtClean="0"/>
              <a:t> 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ro-RO" sz="2700" dirty="0" smtClean="0"/>
              <a:t/>
            </a:r>
            <a:br>
              <a:rPr lang="ro-RO" sz="2700" dirty="0" smtClean="0"/>
            </a:br>
            <a:r>
              <a:rPr lang="ro-RO" sz="2600" dirty="0" smtClean="0"/>
              <a:t> -</a:t>
            </a:r>
            <a:r>
              <a:rPr lang="en-GB" sz="2600" dirty="0" smtClean="0"/>
              <a:t>     </a:t>
            </a:r>
            <a:r>
              <a:rPr lang="ro-RO" sz="2600" dirty="0" smtClean="0"/>
              <a:t>Cresterea gradului de informare a cetatenilor, prin organizarea si implementarea unei campanii inovative de educatie</a:t>
            </a:r>
            <a:r>
              <a:rPr lang="en-US" sz="2600" dirty="0" smtClean="0"/>
              <a:t> </a:t>
            </a:r>
            <a:r>
              <a:rPr lang="ro-RO" sz="2600" dirty="0" smtClean="0"/>
              <a:t>anticoruptie</a:t>
            </a:r>
            <a:r>
              <a:rPr lang="en-GB" sz="2600" dirty="0" smtClean="0"/>
              <a:t> </a:t>
            </a:r>
            <a:r>
              <a:rPr lang="ro-RO" sz="2600" dirty="0" smtClean="0"/>
              <a:t>in</a:t>
            </a:r>
            <a:r>
              <a:rPr lang="en-GB" sz="2600" dirty="0" smtClean="0"/>
              <a:t> </a:t>
            </a:r>
            <a:r>
              <a:rPr lang="en-GB" sz="2600" dirty="0" err="1" smtClean="0"/>
              <a:t>randul</a:t>
            </a:r>
            <a:r>
              <a:rPr lang="en-GB" sz="2600" dirty="0" smtClean="0"/>
              <a:t> </a:t>
            </a:r>
            <a:r>
              <a:rPr lang="en-GB" sz="2600" dirty="0" err="1" smtClean="0"/>
              <a:t>acestora</a:t>
            </a:r>
            <a:r>
              <a:rPr lang="en-GB" sz="2600" dirty="0" smtClean="0"/>
              <a:t>.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o-RO" sz="3200" dirty="0" smtClean="0"/>
              <a:t/>
            </a:r>
            <a:br>
              <a:rPr lang="ro-RO" sz="3200" dirty="0" smtClean="0"/>
            </a:br>
            <a:r>
              <a:rPr lang="ro-RO" sz="3100" dirty="0">
                <a:latin typeface="Arial Narrow" pitchFamily="34" charset="0"/>
              </a:rPr>
              <a:t/>
            </a:r>
            <a:br>
              <a:rPr lang="ro-RO" sz="3100" dirty="0">
                <a:latin typeface="Arial Narrow" pitchFamily="34" charset="0"/>
              </a:rPr>
            </a:br>
            <a:r>
              <a:rPr lang="ro-RO" sz="3100" dirty="0">
                <a:latin typeface="Arial Narrow" pitchFamily="34" charset="0"/>
              </a:rPr>
              <a:t/>
            </a:r>
            <a:br>
              <a:rPr lang="ro-RO" sz="3100" dirty="0">
                <a:latin typeface="Arial Narrow" pitchFamily="34" charset="0"/>
              </a:rPr>
            </a:br>
            <a:r>
              <a:rPr lang="ro-RO" sz="3100" dirty="0">
                <a:latin typeface="Arial Narrow" pitchFamily="34" charset="0"/>
              </a:rPr>
              <a:t/>
            </a:r>
            <a:br>
              <a:rPr lang="ro-RO" sz="3100" dirty="0">
                <a:latin typeface="Arial Narrow" pitchFamily="34" charset="0"/>
              </a:rPr>
            </a:br>
            <a:r>
              <a:rPr lang="ro-RO" sz="2700" dirty="0">
                <a:latin typeface="Arial Narrow" pitchFamily="34" charset="0"/>
              </a:rPr>
              <a:t/>
            </a:r>
            <a:br>
              <a:rPr lang="ro-RO" sz="2700" dirty="0">
                <a:latin typeface="Arial Narrow" pitchFamily="34" charset="0"/>
              </a:rPr>
            </a:br>
            <a:r>
              <a:rPr lang="en-US" sz="1800" dirty="0">
                <a:latin typeface="Arial Narrow" pitchFamily="34" charset="0"/>
              </a:rPr>
              <a:t/>
            </a:r>
            <a:br>
              <a:rPr lang="en-US" sz="1800" dirty="0">
                <a:latin typeface="Arial Narrow" pitchFamily="34" charset="0"/>
              </a:rPr>
            </a:br>
            <a:r>
              <a:rPr lang="ro-RO" sz="1800" dirty="0">
                <a:latin typeface="Arial Narrow" pitchFamily="34" charset="0"/>
              </a:rPr>
              <a:t/>
            </a:r>
            <a:br>
              <a:rPr lang="ro-RO" sz="1800" dirty="0">
                <a:latin typeface="Arial Narrow" pitchFamily="34" charset="0"/>
              </a:rPr>
            </a:br>
            <a:r>
              <a:rPr lang="en-US" sz="1300" dirty="0"/>
              <a:t/>
            </a:r>
            <a:br>
              <a:rPr lang="en-US" sz="1300" dirty="0"/>
            </a:br>
            <a:endParaRPr lang="en-US" sz="13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77000"/>
            <a:ext cx="8534400" cy="228599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o-RO" sz="800" dirty="0">
                <a:latin typeface="Trebuchet MS" pitchFamily="34" charset="0"/>
                <a:ea typeface="Calibri" pitchFamily="34" charset="0"/>
                <a:cs typeface="Times New Roman" pitchFamily="18" charset="0"/>
              </a:rPr>
              <a:t>                				</a:t>
            </a:r>
            <a:r>
              <a:rPr lang="ro-MO" sz="1200" dirty="0" smtClean="0">
                <a:latin typeface="Trebuchet MS" pitchFamily="34" charset="0"/>
                <a:ea typeface="Calibri" pitchFamily="34" charset="0"/>
                <a:cs typeface="Times New Roman" pitchFamily="18" charset="0"/>
              </a:rPr>
              <a:t>www.poca.ro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5" name="Picture 4" descr="Header A4 Portrait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99134"/>
            <a:ext cx="8534400" cy="838200"/>
          </a:xfrm>
          <a:prstGeom prst="rect">
            <a:avLst/>
          </a:prstGeom>
        </p:spPr>
      </p:pic>
      <p:pic>
        <p:nvPicPr>
          <p:cNvPr id="8" name="Picture 7" descr="100px-Actual_Giurgiu_Co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578645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Ansamblu-grafic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 rot="10800000" flipV="1">
            <a:off x="457200" y="1752600"/>
            <a:ext cx="8382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3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3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o-R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o-R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o-R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o-RO" sz="9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n-GB" sz="9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o-RO" sz="9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Sustinerea dezvoltarii si implementarii unui mecanism de cooperare cu societatea civila si alte autoritati/institutii publice, prin infiintarea unui grup de actiune privind prevenirea si combaterea coruptiei (GAPCC) si prin dezvoltarea unor proceduri organizatorice si a mecanismului de cooperare si functionare a</a:t>
            </a:r>
            <a:r>
              <a:rPr kumimoji="0" lang="en-GB" sz="9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o-RO" sz="9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GAPCC. </a:t>
            </a:r>
            <a:r>
              <a:rPr kumimoji="0" lang="en-GB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o-RO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o-RO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o-R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o-R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o-RO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ro-RO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ro-RO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533400" y="1905000"/>
            <a:ext cx="8382000" cy="2590800"/>
          </a:xfrm>
        </p:spPr>
        <p:txBody>
          <a:bodyPr>
            <a:normAutofit fontScale="90000"/>
          </a:bodyPr>
          <a:lstStyle/>
          <a:p>
            <a:pPr lvl="0" algn="l"/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1400" b="1" u="sng" dirty="0">
                <a:latin typeface="Arial Narrow" pitchFamily="34" charset="0"/>
              </a:rPr>
              <a:t/>
            </a:r>
            <a:br>
              <a:rPr lang="ro-RO" sz="1400" b="1" u="sng" dirty="0">
                <a:latin typeface="Arial Narrow" pitchFamily="34" charset="0"/>
              </a:rPr>
            </a:br>
            <a:r>
              <a:rPr lang="ro-RO" sz="2000" b="1" u="sng" dirty="0">
                <a:latin typeface="Arial Narrow" pitchFamily="34" charset="0"/>
              </a:rPr>
              <a:t/>
            </a:r>
            <a:br>
              <a:rPr lang="ro-RO" sz="2000" b="1" u="sng" dirty="0">
                <a:latin typeface="Arial Narrow" pitchFamily="34" charset="0"/>
              </a:rPr>
            </a:br>
            <a:r>
              <a:rPr lang="ro-RO" sz="3100" dirty="0">
                <a:latin typeface="Arial Narrow" pitchFamily="34" charset="0"/>
              </a:rPr>
              <a:t/>
            </a:r>
            <a:br>
              <a:rPr lang="ro-RO" sz="3100" dirty="0">
                <a:latin typeface="Arial Narrow" pitchFamily="34" charset="0"/>
              </a:rPr>
            </a:br>
            <a:r>
              <a:rPr lang="ro-RO" sz="2400" b="1" u="sng" dirty="0">
                <a:latin typeface="Arial Narrow" pitchFamily="34" charset="0"/>
              </a:rPr>
              <a:t>Durată implementare</a:t>
            </a:r>
            <a:r>
              <a:rPr lang="ro-RO" sz="2400" b="1" dirty="0">
                <a:latin typeface="Arial Narrow" pitchFamily="34" charset="0"/>
              </a:rPr>
              <a:t>:</a:t>
            </a:r>
            <a:r>
              <a:rPr lang="ro-RO" sz="2400" dirty="0">
                <a:latin typeface="Arial Narrow" pitchFamily="34" charset="0"/>
              </a:rPr>
              <a:t>  </a:t>
            </a:r>
            <a:br>
              <a:rPr lang="ro-RO" sz="2400" dirty="0">
                <a:latin typeface="Arial Narrow" pitchFamily="34" charset="0"/>
              </a:rPr>
            </a:br>
            <a:r>
              <a:rPr lang="ro-RO" sz="2200" dirty="0" smtClean="0">
                <a:latin typeface="Arial Narrow" pitchFamily="34" charset="0"/>
              </a:rPr>
              <a:t>10 luni </a:t>
            </a:r>
            <a:r>
              <a:rPr lang="ro-RO" sz="2200" dirty="0">
                <a:latin typeface="Arial Narrow" pitchFamily="34" charset="0"/>
              </a:rPr>
              <a:t>de la data semnării contractului de finanțare, 13.12.2018</a:t>
            </a:r>
            <a:r>
              <a:rPr lang="ro-RO" sz="2200" dirty="0" smtClean="0">
                <a:latin typeface="Arial Narrow" pitchFamily="34" charset="0"/>
              </a:rPr>
              <a:t>.</a:t>
            </a:r>
            <a:r>
              <a:rPr lang="en-US" sz="2400" dirty="0" smtClean="0">
                <a:latin typeface="Arial Narrow" pitchFamily="34" charset="0"/>
              </a:rPr>
              <a:t/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2400" dirty="0" smtClean="0">
                <a:latin typeface="Arial Narrow" pitchFamily="34" charset="0"/>
              </a:rPr>
              <a:t/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2400" b="1" dirty="0" err="1" smtClean="0">
                <a:latin typeface="Arial Narrow" pitchFamily="34" charset="0"/>
              </a:rPr>
              <a:t>Valoarea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proiectului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ro-RO" sz="2400" dirty="0" smtClean="0">
                <a:latin typeface="Arial Narrow" pitchFamily="34" charset="0"/>
              </a:rPr>
              <a:t>299</a:t>
            </a:r>
            <a:r>
              <a:rPr lang="en-US" sz="2400" dirty="0" smtClean="0">
                <a:latin typeface="Arial Narrow" pitchFamily="34" charset="0"/>
              </a:rPr>
              <a:t>.</a:t>
            </a:r>
            <a:r>
              <a:rPr lang="ro-RO" sz="2400" dirty="0" smtClean="0">
                <a:latin typeface="Arial Narrow" pitchFamily="34" charset="0"/>
              </a:rPr>
              <a:t>693</a:t>
            </a:r>
            <a:r>
              <a:rPr lang="en-US" sz="2400" dirty="0" smtClean="0">
                <a:latin typeface="Arial Narrow" pitchFamily="34" charset="0"/>
              </a:rPr>
              <a:t>,</a:t>
            </a:r>
            <a:r>
              <a:rPr lang="ro-RO" sz="2400" dirty="0" smtClean="0">
                <a:latin typeface="Arial Narrow" pitchFamily="34" charset="0"/>
              </a:rPr>
              <a:t>5</a:t>
            </a:r>
            <a:r>
              <a:rPr lang="en-US" sz="2400" dirty="0" smtClean="0">
                <a:latin typeface="Arial Narrow" pitchFamily="34" charset="0"/>
              </a:rPr>
              <a:t>0 Lei</a:t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2200" dirty="0" err="1" smtClean="0">
                <a:latin typeface="Arial Narrow" pitchFamily="34" charset="0"/>
              </a:rPr>
              <a:t>Fondul</a:t>
            </a:r>
            <a:r>
              <a:rPr lang="en-US" sz="2200" dirty="0" smtClean="0">
                <a:latin typeface="Arial Narrow" pitchFamily="34" charset="0"/>
              </a:rPr>
              <a:t> Social European (85%): </a:t>
            </a:r>
            <a:r>
              <a:rPr lang="ro-RO" sz="2200" dirty="0" smtClean="0">
                <a:latin typeface="Arial Narrow" pitchFamily="34" charset="0"/>
              </a:rPr>
              <a:t>254</a:t>
            </a:r>
            <a:r>
              <a:rPr lang="en-US" sz="2200" dirty="0" smtClean="0">
                <a:latin typeface="Arial Narrow" pitchFamily="34" charset="0"/>
              </a:rPr>
              <a:t>.7</a:t>
            </a:r>
            <a:r>
              <a:rPr lang="ro-RO" sz="2200" dirty="0" smtClean="0">
                <a:latin typeface="Arial Narrow" pitchFamily="34" charset="0"/>
              </a:rPr>
              <a:t>39</a:t>
            </a:r>
            <a:r>
              <a:rPr lang="en-US" sz="2200" dirty="0" smtClean="0">
                <a:latin typeface="Arial Narrow" pitchFamily="34" charset="0"/>
              </a:rPr>
              <a:t>,</a:t>
            </a:r>
            <a:r>
              <a:rPr lang="ro-RO" sz="2200" dirty="0" smtClean="0">
                <a:latin typeface="Arial Narrow" pitchFamily="34" charset="0"/>
              </a:rPr>
              <a:t>48</a:t>
            </a:r>
            <a:r>
              <a:rPr lang="en-US" sz="2200" dirty="0" smtClean="0">
                <a:latin typeface="Arial Narrow" pitchFamily="34" charset="0"/>
              </a:rPr>
              <a:t> Lei</a:t>
            </a:r>
            <a:br>
              <a:rPr lang="en-US" sz="2200" dirty="0" smtClean="0">
                <a:latin typeface="Arial Narrow" pitchFamily="34" charset="0"/>
              </a:rPr>
            </a:br>
            <a:r>
              <a:rPr lang="en-US" sz="2200" dirty="0" err="1" smtClean="0">
                <a:latin typeface="Arial Narrow" pitchFamily="34" charset="0"/>
              </a:rPr>
              <a:t>Buget</a:t>
            </a:r>
            <a:r>
              <a:rPr lang="en-US" sz="2200" dirty="0" smtClean="0">
                <a:latin typeface="Arial Narrow" pitchFamily="34" charset="0"/>
              </a:rPr>
              <a:t> de Stat (13%): </a:t>
            </a:r>
            <a:r>
              <a:rPr lang="ro-RO" sz="2200" dirty="0" smtClean="0">
                <a:latin typeface="Arial Narrow" pitchFamily="34" charset="0"/>
              </a:rPr>
              <a:t>38</a:t>
            </a:r>
            <a:r>
              <a:rPr lang="en-US" sz="2200" dirty="0" smtClean="0">
                <a:latin typeface="Arial Narrow" pitchFamily="34" charset="0"/>
              </a:rPr>
              <a:t>.</a:t>
            </a:r>
            <a:r>
              <a:rPr lang="ro-RO" sz="2200" dirty="0" smtClean="0">
                <a:latin typeface="Arial Narrow" pitchFamily="34" charset="0"/>
              </a:rPr>
              <a:t>960</a:t>
            </a:r>
            <a:r>
              <a:rPr lang="en-US" sz="2200" dirty="0" smtClean="0">
                <a:latin typeface="Arial Narrow" pitchFamily="34" charset="0"/>
              </a:rPr>
              <a:t>,</a:t>
            </a:r>
            <a:r>
              <a:rPr lang="ro-RO" sz="2200" dirty="0" smtClean="0">
                <a:latin typeface="Arial Narrow" pitchFamily="34" charset="0"/>
              </a:rPr>
              <a:t>15</a:t>
            </a:r>
            <a:r>
              <a:rPr lang="en-US" sz="2200" dirty="0" smtClean="0">
                <a:latin typeface="Arial Narrow" pitchFamily="34" charset="0"/>
              </a:rPr>
              <a:t> Lei</a:t>
            </a:r>
            <a:br>
              <a:rPr lang="en-US" sz="2200" dirty="0" smtClean="0">
                <a:latin typeface="Arial Narrow" pitchFamily="34" charset="0"/>
              </a:rPr>
            </a:br>
            <a:r>
              <a:rPr lang="en-US" sz="2200" dirty="0" err="1" smtClean="0">
                <a:latin typeface="Arial Narrow" pitchFamily="34" charset="0"/>
              </a:rPr>
              <a:t>Buget</a:t>
            </a:r>
            <a:r>
              <a:rPr lang="en-US" sz="2200" dirty="0" smtClean="0">
                <a:latin typeface="Arial Narrow" pitchFamily="34" charset="0"/>
              </a:rPr>
              <a:t> Local (2%): 5.</a:t>
            </a:r>
            <a:r>
              <a:rPr lang="ro-RO" sz="2200" dirty="0" smtClean="0">
                <a:latin typeface="Arial Narrow" pitchFamily="34" charset="0"/>
              </a:rPr>
              <a:t>993</a:t>
            </a:r>
            <a:r>
              <a:rPr lang="en-US" sz="2200" dirty="0" smtClean="0">
                <a:latin typeface="Arial Narrow" pitchFamily="34" charset="0"/>
              </a:rPr>
              <a:t>,8</a:t>
            </a:r>
            <a:r>
              <a:rPr lang="ro-RO" sz="2200" dirty="0" smtClean="0">
                <a:latin typeface="Arial Narrow" pitchFamily="34" charset="0"/>
              </a:rPr>
              <a:t>7</a:t>
            </a:r>
            <a:r>
              <a:rPr lang="en-US" sz="2200" dirty="0" smtClean="0">
                <a:latin typeface="Arial Narrow" pitchFamily="34" charset="0"/>
              </a:rPr>
              <a:t> Lei </a:t>
            </a:r>
            <a:r>
              <a:rPr lang="en-US" sz="2400" dirty="0" smtClean="0">
                <a:latin typeface="Arial Narrow" pitchFamily="34" charset="0"/>
              </a:rPr>
              <a:t/>
            </a:r>
            <a:br>
              <a:rPr lang="en-US" sz="2400" dirty="0" smtClean="0">
                <a:latin typeface="Arial Narrow" pitchFamily="34" charset="0"/>
              </a:rPr>
            </a:br>
            <a:r>
              <a:rPr lang="en-GB" sz="400" dirty="0" smtClean="0">
                <a:latin typeface="Arial Narrow" pitchFamily="34" charset="0"/>
              </a:rPr>
              <a:t/>
            </a:r>
            <a:br>
              <a:rPr lang="en-GB" sz="400" dirty="0" smtClean="0">
                <a:latin typeface="Arial Narrow" pitchFamily="34" charset="0"/>
              </a:rPr>
            </a:br>
            <a:r>
              <a:rPr lang="ro-RO" sz="2400" b="1" u="sng" dirty="0" smtClean="0">
                <a:latin typeface="Arial Narrow" pitchFamily="34" charset="0"/>
              </a:rPr>
              <a:t>Grup </a:t>
            </a:r>
            <a:r>
              <a:rPr lang="ro-RO" sz="2400" b="1" u="sng" dirty="0">
                <a:latin typeface="Arial Narrow" pitchFamily="34" charset="0"/>
              </a:rPr>
              <a:t>țintă</a:t>
            </a:r>
            <a:r>
              <a:rPr lang="ro-RO" sz="2400" b="1" dirty="0">
                <a:latin typeface="Arial Narrow" pitchFamily="34" charset="0"/>
              </a:rPr>
              <a:t>:</a:t>
            </a:r>
            <a:br>
              <a:rPr lang="ro-RO" sz="2400" b="1" dirty="0">
                <a:latin typeface="Arial Narrow" pitchFamily="34" charset="0"/>
              </a:rPr>
            </a:br>
            <a:r>
              <a:rPr lang="ro-RO" sz="2400" b="1" dirty="0">
                <a:latin typeface="Arial Narrow" pitchFamily="34" charset="0"/>
              </a:rPr>
              <a:t> </a:t>
            </a:r>
            <a:r>
              <a:rPr lang="ro-RO" sz="2200" dirty="0">
                <a:latin typeface="Arial Narrow" pitchFamily="34" charset="0"/>
              </a:rPr>
              <a:t>64 de funcționari de conducere și execuție din cadrul Primăriei Municipiului Giurgiu și aleși locali </a:t>
            </a:r>
            <a:r>
              <a:rPr lang="en-GB" sz="2200" dirty="0" smtClean="0">
                <a:latin typeface="Arial Narrow" pitchFamily="34" charset="0"/>
              </a:rPr>
              <a:t>:</a:t>
            </a:r>
            <a:br>
              <a:rPr lang="en-GB" sz="2200" dirty="0" smtClean="0">
                <a:latin typeface="Arial Narrow" pitchFamily="34" charset="0"/>
              </a:rPr>
            </a:br>
            <a:r>
              <a:rPr lang="en-GB" sz="2200" dirty="0" smtClean="0">
                <a:latin typeface="Arial Narrow" pitchFamily="34" charset="0"/>
              </a:rPr>
              <a:t>- 40</a:t>
            </a:r>
            <a:r>
              <a:rPr lang="ro-RO" sz="2200" dirty="0" smtClean="0">
                <a:latin typeface="Arial Narrow" pitchFamily="34" charset="0"/>
              </a:rPr>
              <a:t> funcționari de conducere și execuție din cadrul Primăriei Municipiului Giurgiu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en-GB" sz="2200" dirty="0" err="1" smtClean="0">
                <a:latin typeface="Arial Narrow" pitchFamily="34" charset="0"/>
              </a:rPr>
              <a:t>dupa</a:t>
            </a:r>
            <a:r>
              <a:rPr lang="en-GB" sz="2200" dirty="0" smtClean="0">
                <a:latin typeface="Arial Narrow" pitchFamily="34" charset="0"/>
              </a:rPr>
              <a:t> cum </a:t>
            </a:r>
            <a:r>
              <a:rPr lang="en-GB" sz="2200" dirty="0" err="1" smtClean="0">
                <a:latin typeface="Arial Narrow" pitchFamily="34" charset="0"/>
              </a:rPr>
              <a:t>urmeaza</a:t>
            </a:r>
            <a:r>
              <a:rPr lang="en-GB" sz="2200" dirty="0" smtClean="0">
                <a:latin typeface="Arial Narrow" pitchFamily="34" charset="0"/>
              </a:rPr>
              <a:t> (</a:t>
            </a:r>
            <a:r>
              <a:rPr lang="ro-RO" sz="2200" dirty="0" smtClean="0">
                <a:latin typeface="Arial Narrow" pitchFamily="34" charset="0"/>
              </a:rPr>
              <a:t>8 </a:t>
            </a:r>
            <a:r>
              <a:rPr lang="ro-RO" sz="2200" dirty="0">
                <a:latin typeface="Arial Narrow" pitchFamily="34" charset="0"/>
              </a:rPr>
              <a:t>persoane din conducere, </a:t>
            </a:r>
            <a:r>
              <a:rPr lang="ro-RO" sz="2200" dirty="0" smtClean="0">
                <a:latin typeface="Arial Narrow" pitchFamily="34" charset="0"/>
              </a:rPr>
              <a:t>3</a:t>
            </a:r>
            <a:r>
              <a:rPr lang="en-GB" sz="2200" dirty="0" smtClean="0">
                <a:latin typeface="Arial Narrow" pitchFamily="34" charset="0"/>
              </a:rPr>
              <a:t>2</a:t>
            </a:r>
            <a:r>
              <a:rPr lang="ro-RO" sz="2200" dirty="0" smtClean="0">
                <a:latin typeface="Arial Narrow" pitchFamily="34" charset="0"/>
              </a:rPr>
              <a:t> </a:t>
            </a:r>
            <a:r>
              <a:rPr lang="ro-RO" sz="2200" dirty="0">
                <a:latin typeface="Arial Narrow" pitchFamily="34" charset="0"/>
              </a:rPr>
              <a:t>de persoane din personal </a:t>
            </a:r>
            <a:r>
              <a:rPr lang="ro-RO" sz="2200" dirty="0" smtClean="0">
                <a:latin typeface="Arial Narrow" pitchFamily="34" charset="0"/>
              </a:rPr>
              <a:t>executie</a:t>
            </a:r>
            <a:r>
              <a:rPr lang="en-GB" sz="2200" dirty="0" smtClean="0">
                <a:latin typeface="Arial Narrow" pitchFamily="34" charset="0"/>
              </a:rPr>
              <a:t>),</a:t>
            </a:r>
            <a:r>
              <a:rPr lang="ro-RO" sz="2200" dirty="0" smtClean="0">
                <a:latin typeface="Arial Narrow" pitchFamily="34" charset="0"/>
              </a:rPr>
              <a:t> </a:t>
            </a:r>
            <a:r>
              <a:rPr lang="en-GB" sz="2200" dirty="0" smtClean="0">
                <a:latin typeface="Arial Narrow" pitchFamily="34" charset="0"/>
              </a:rPr>
              <a:t/>
            </a:r>
            <a:br>
              <a:rPr lang="en-GB" sz="2200" dirty="0" smtClean="0">
                <a:latin typeface="Arial Narrow" pitchFamily="34" charset="0"/>
              </a:rPr>
            </a:br>
            <a:r>
              <a:rPr lang="en-GB" sz="2200" dirty="0" smtClean="0">
                <a:latin typeface="Arial Narrow" pitchFamily="34" charset="0"/>
              </a:rPr>
              <a:t>- 24 </a:t>
            </a:r>
            <a:r>
              <a:rPr lang="en-GB" sz="2200" dirty="0" err="1" smtClean="0">
                <a:latin typeface="Arial Narrow" pitchFamily="34" charset="0"/>
              </a:rPr>
              <a:t>alesi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en-GB" sz="2200" dirty="0" err="1" smtClean="0">
                <a:latin typeface="Arial Narrow" pitchFamily="34" charset="0"/>
              </a:rPr>
              <a:t>locali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en-GB" sz="2200" dirty="0" err="1" smtClean="0">
                <a:latin typeface="Arial Narrow" pitchFamily="34" charset="0"/>
              </a:rPr>
              <a:t>dupa</a:t>
            </a:r>
            <a:r>
              <a:rPr lang="en-GB" sz="2200" dirty="0" smtClean="0">
                <a:latin typeface="Arial Narrow" pitchFamily="34" charset="0"/>
              </a:rPr>
              <a:t> cum </a:t>
            </a:r>
            <a:r>
              <a:rPr lang="en-GB" sz="2200" dirty="0" err="1" smtClean="0">
                <a:latin typeface="Arial Narrow" pitchFamily="34" charset="0"/>
              </a:rPr>
              <a:t>urmeaza</a:t>
            </a:r>
            <a:r>
              <a:rPr lang="en-GB" sz="2200" dirty="0" smtClean="0">
                <a:latin typeface="Arial Narrow" pitchFamily="34" charset="0"/>
              </a:rPr>
              <a:t> : </a:t>
            </a:r>
            <a:r>
              <a:rPr lang="ro-RO" sz="2200" dirty="0" smtClean="0">
                <a:latin typeface="Arial Narrow" pitchFamily="34" charset="0"/>
              </a:rPr>
              <a:t>1 </a:t>
            </a:r>
            <a:r>
              <a:rPr lang="ro-RO" sz="2200" dirty="0">
                <a:latin typeface="Arial Narrow" pitchFamily="34" charset="0"/>
              </a:rPr>
              <a:t>primar, 2 viceprimari, 1 secretar, 1 administrator public si </a:t>
            </a:r>
            <a:r>
              <a:rPr lang="en-GB" sz="2200" dirty="0" smtClean="0">
                <a:latin typeface="Arial Narrow" pitchFamily="34" charset="0"/>
              </a:rPr>
              <a:t>19</a:t>
            </a:r>
            <a:r>
              <a:rPr lang="ro-RO" sz="2200" dirty="0" smtClean="0">
                <a:latin typeface="Arial Narrow" pitchFamily="34" charset="0"/>
              </a:rPr>
              <a:t> </a:t>
            </a:r>
            <a:r>
              <a:rPr lang="ro-RO" sz="2200" dirty="0">
                <a:latin typeface="Arial Narrow" pitchFamily="34" charset="0"/>
              </a:rPr>
              <a:t>de </a:t>
            </a:r>
            <a:r>
              <a:rPr lang="ro-RO" sz="2200" dirty="0" smtClean="0">
                <a:latin typeface="Arial Narrow" pitchFamily="34" charset="0"/>
              </a:rPr>
              <a:t>consilieri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en-GB" sz="2200" dirty="0" err="1" smtClean="0">
                <a:latin typeface="Arial Narrow" pitchFamily="34" charset="0"/>
              </a:rPr>
              <a:t>locali</a:t>
            </a:r>
            <a:r>
              <a:rPr lang="ro-RO" sz="2200" dirty="0" smtClean="0">
                <a:latin typeface="Arial Narrow" pitchFamily="34" charset="0"/>
              </a:rPr>
              <a:t>)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en-US" sz="3100" dirty="0" smtClean="0">
                <a:latin typeface="Arial Narrow" pitchFamily="34" charset="0"/>
              </a:rPr>
              <a:t/>
            </a:r>
            <a:br>
              <a:rPr lang="en-US" sz="3100" dirty="0" smtClean="0">
                <a:latin typeface="Arial Narrow" pitchFamily="34" charset="0"/>
              </a:rPr>
            </a:br>
            <a:r>
              <a:rPr lang="en-US" sz="3100" dirty="0" smtClean="0">
                <a:latin typeface="Arial Narrow" pitchFamily="34" charset="0"/>
              </a:rPr>
              <a:t/>
            </a:r>
            <a:br>
              <a:rPr lang="en-US" sz="3100" dirty="0" smtClean="0">
                <a:latin typeface="Arial Narrow" pitchFamily="34" charset="0"/>
              </a:rPr>
            </a:br>
            <a:r>
              <a:rPr lang="ro-RO" sz="3100" dirty="0" smtClean="0">
                <a:latin typeface="Arial Narrow" pitchFamily="34" charset="0"/>
              </a:rPr>
              <a:t>   </a:t>
            </a:r>
            <a:r>
              <a:rPr lang="en-US" sz="3100" dirty="0">
                <a:latin typeface="Arial Narrow" pitchFamily="34" charset="0"/>
              </a:rPr>
              <a:t/>
            </a:r>
            <a:br>
              <a:rPr lang="en-US" sz="3100" dirty="0">
                <a:latin typeface="Arial Narrow" pitchFamily="34" charset="0"/>
              </a:rPr>
            </a:br>
            <a:r>
              <a:rPr lang="ro-RO" sz="3100" dirty="0">
                <a:latin typeface="Arial Narrow" pitchFamily="34" charset="0"/>
              </a:rPr>
              <a:t/>
            </a:r>
            <a:br>
              <a:rPr lang="ro-RO" sz="3100" dirty="0">
                <a:latin typeface="Arial Narrow" pitchFamily="34" charset="0"/>
              </a:rPr>
            </a:br>
            <a:r>
              <a:rPr lang="en-US" sz="1800" dirty="0">
                <a:latin typeface="Arial Narrow" pitchFamily="34" charset="0"/>
              </a:rPr>
              <a:t/>
            </a:r>
            <a:br>
              <a:rPr lang="en-US" sz="1800" dirty="0">
                <a:latin typeface="Arial Narrow" pitchFamily="34" charset="0"/>
              </a:rPr>
            </a:br>
            <a:r>
              <a:rPr lang="ro-RO" sz="1800" dirty="0">
                <a:latin typeface="Arial Narrow" pitchFamily="34" charset="0"/>
              </a:rPr>
              <a:t/>
            </a:r>
            <a:br>
              <a:rPr lang="ro-RO" sz="1800" dirty="0">
                <a:latin typeface="Arial Narrow" pitchFamily="34" charset="0"/>
              </a:rPr>
            </a:br>
            <a:r>
              <a:rPr lang="en-US" sz="1300" dirty="0"/>
              <a:t/>
            </a:r>
            <a:br>
              <a:rPr lang="en-US" sz="1300" dirty="0"/>
            </a:br>
            <a:endParaRPr lang="en-US" sz="13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77000"/>
            <a:ext cx="8534400" cy="228599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o-RO" sz="800" dirty="0">
                <a:latin typeface="Trebuchet MS" pitchFamily="34" charset="0"/>
                <a:ea typeface="Calibri" pitchFamily="34" charset="0"/>
                <a:cs typeface="Times New Roman" pitchFamily="18" charset="0"/>
              </a:rPr>
              <a:t>                				</a:t>
            </a:r>
            <a:r>
              <a:rPr lang="ro-MO" sz="1200" dirty="0">
                <a:latin typeface="Trebuchet MS" pitchFamily="34" charset="0"/>
                <a:ea typeface="Calibri" pitchFamily="34" charset="0"/>
                <a:cs typeface="Times New Roman" pitchFamily="18" charset="0"/>
              </a:rPr>
              <a:t>www.poca.ro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5" name="Picture 4" descr="Header A4 Portrait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99134"/>
            <a:ext cx="8534400" cy="838200"/>
          </a:xfrm>
          <a:prstGeom prst="rect">
            <a:avLst/>
          </a:prstGeom>
        </p:spPr>
      </p:pic>
      <p:pic>
        <p:nvPicPr>
          <p:cNvPr id="8" name="Picture 7" descr="100px-Actual_Giurgiu_Co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5791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Ansamblu-grafic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o-RO" b="1" u="sng" dirty="0" smtClean="0">
                <a:latin typeface="Arial Narrow" pitchFamily="34" charset="0"/>
              </a:rPr>
              <a:t>Rezultate </a:t>
            </a:r>
            <a:r>
              <a:rPr lang="ro-RO" b="1" u="sng" dirty="0">
                <a:latin typeface="Arial Narrow" pitchFamily="34" charset="0"/>
              </a:rPr>
              <a:t>așteptate prin proiect</a:t>
            </a:r>
          </a:p>
          <a:p>
            <a:pPr>
              <a:buNone/>
            </a:pPr>
            <a:endParaRPr lang="ro-RO" sz="400" b="1" u="sng" dirty="0">
              <a:latin typeface="Arial Narrow" pitchFamily="34" charset="0"/>
            </a:endParaRPr>
          </a:p>
          <a:p>
            <a:pPr algn="just"/>
            <a:r>
              <a:rPr lang="ro-RO" sz="2400" dirty="0" smtClean="0"/>
              <a:t>Rezultat proiect 1 – 1 raport de evaluare a riscurilor și vulnerabilitaților la corupție și a masurilor de remediere a acestora care cuprinde 1 metodologie și 2 seturi specifice de instrumente pentru elaborarea acestuia</a:t>
            </a:r>
            <a:r>
              <a:rPr lang="ro-RO" sz="2400" dirty="0" smtClean="0"/>
              <a:t>; </a:t>
            </a:r>
            <a:endParaRPr lang="en-US" sz="2400" dirty="0" smtClean="0"/>
          </a:p>
          <a:p>
            <a:pPr algn="just"/>
            <a:r>
              <a:rPr lang="ro-RO" sz="2400" dirty="0" smtClean="0"/>
              <a:t>Rezultat proiect 2 – 1 Procedura de identificare a riscurilor și vulnerabilitaților la coruptie, a unor masuri concrete precum și modalități de monitorizare permanentă a aplicarii acesteia, dezvoltata și operationalizata la nivel de UAT</a:t>
            </a:r>
            <a:r>
              <a:rPr lang="ro-RO" sz="2400" dirty="0" smtClean="0"/>
              <a:t>;</a:t>
            </a:r>
            <a:endParaRPr lang="en-US" sz="2400" dirty="0" smtClean="0"/>
          </a:p>
          <a:p>
            <a:pPr algn="just"/>
            <a:r>
              <a:rPr lang="ro-RO" sz="2400" dirty="0" smtClean="0"/>
              <a:t>Rezultat proiect 3 – Un mecanism de cooperare cu societatea civila, precum și cu alte autoritați/instituții publice, privind monitorizarea și evaluarea implementării masurilor anticorupție implementat la nivel de UAT</a:t>
            </a:r>
            <a:r>
              <a:rPr lang="ro-RO" sz="2400" dirty="0" smtClean="0"/>
              <a:t>;</a:t>
            </a:r>
            <a:endParaRPr lang="en-GB" sz="2400" dirty="0" smtClean="0"/>
          </a:p>
        </p:txBody>
      </p:sp>
      <p:pic>
        <p:nvPicPr>
          <p:cNvPr id="4" name="Picture 3" descr="Header A4 Portrai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152400"/>
            <a:ext cx="8534400" cy="838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9600" y="6477000"/>
            <a:ext cx="79248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O" sz="1050" dirty="0">
                <a:latin typeface="Trebuchet MS" pitchFamily="34" charset="0"/>
                <a:cs typeface="Times New Roman" pitchFamily="18" charset="0"/>
              </a:rPr>
              <a:t>				www.poca.ro</a:t>
            </a:r>
            <a:endParaRPr lang="en-US" sz="1050" dirty="0"/>
          </a:p>
        </p:txBody>
      </p:sp>
      <p:pic>
        <p:nvPicPr>
          <p:cNvPr id="7" name="Picture 6" descr="Ansamblu-grafic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100px-Actual_Giurgiu_Co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5867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b="1" u="sng" dirty="0">
                <a:latin typeface="Arial Narrow" pitchFamily="34" charset="0"/>
              </a:rPr>
              <a:t>Rezultate așteptate prin proiect</a:t>
            </a:r>
          </a:p>
          <a:p>
            <a:pPr>
              <a:buNone/>
            </a:pPr>
            <a:endParaRPr lang="ro-RO" sz="400" b="1" u="sng" dirty="0">
              <a:latin typeface="Arial Narrow" pitchFamily="34" charset="0"/>
            </a:endParaRPr>
          </a:p>
          <a:p>
            <a:pPr lvl="0"/>
            <a:r>
              <a:rPr lang="ro-RO" sz="2400" dirty="0" smtClean="0"/>
              <a:t>Rezultat proiect 4 - un instrument dezvoltat și diseminat de tipul unui ghid de bune practici care să vina </a:t>
            </a:r>
            <a:r>
              <a:rPr lang="ro-RO" sz="2400" dirty="0" smtClean="0"/>
              <a:t>în</a:t>
            </a:r>
            <a:r>
              <a:rPr lang="en-US" sz="2400" dirty="0" smtClean="0"/>
              <a:t> </a:t>
            </a:r>
            <a:r>
              <a:rPr lang="ro-RO" sz="2400" dirty="0" smtClean="0"/>
              <a:t>sprijinul </a:t>
            </a:r>
            <a:r>
              <a:rPr lang="ro-RO" sz="2400" dirty="0" smtClean="0"/>
              <a:t>unei mai bune întelegeri a mecanismelor de aplicare </a:t>
            </a:r>
            <a:r>
              <a:rPr lang="ro-RO" sz="2400" dirty="0" smtClean="0"/>
              <a:t>a</a:t>
            </a:r>
            <a:r>
              <a:rPr lang="en-GB" sz="2400" dirty="0" smtClean="0"/>
              <a:t> </a:t>
            </a:r>
            <a:r>
              <a:rPr lang="ro-RO" sz="2400" dirty="0" smtClean="0"/>
              <a:t>cadrului </a:t>
            </a:r>
            <a:r>
              <a:rPr lang="ro-RO" sz="2400" dirty="0" smtClean="0"/>
              <a:t>legal în domeniul eticii si integrității</a:t>
            </a:r>
            <a:r>
              <a:rPr lang="ro-RO" sz="2400" dirty="0" smtClean="0"/>
              <a:t>;</a:t>
            </a:r>
            <a:endParaRPr lang="en-GB" sz="2400" dirty="0" smtClean="0"/>
          </a:p>
          <a:p>
            <a:pPr lvl="0" algn="just"/>
            <a:r>
              <a:rPr lang="ro-RO" sz="2400" dirty="0" smtClean="0"/>
              <a:t>Rezultat proiect 5 – O campanie de educație anticorupție dezvoltată și implementată în randul </a:t>
            </a:r>
            <a:r>
              <a:rPr lang="ro-RO" sz="2400" dirty="0" smtClean="0"/>
              <a:t>cetațenilor</a:t>
            </a:r>
            <a:r>
              <a:rPr lang="ro-RO" sz="2400" dirty="0" smtClean="0"/>
              <a:t>;</a:t>
            </a:r>
            <a:endParaRPr lang="en-US" sz="2400" dirty="0" smtClean="0"/>
          </a:p>
          <a:p>
            <a:pPr algn="just"/>
            <a:r>
              <a:rPr lang="ro-RO" sz="2400" dirty="0" smtClean="0"/>
              <a:t>Rezultat proiect 6 - 64 persoane (alesi locali, personal de conducere și de execuție) pregătiți profesional în cadrul unor programe de educație și formare în domeniul prevenirii corupției, transparenței, eticii și integritatii</a:t>
            </a:r>
            <a:r>
              <a:rPr lang="ro-RO" sz="2400" dirty="0" smtClean="0"/>
              <a:t>;</a:t>
            </a:r>
            <a:endParaRPr lang="en-US" sz="2400" dirty="0" smtClean="0"/>
          </a:p>
          <a:p>
            <a:endParaRPr lang="ro-RO" sz="2400" dirty="0"/>
          </a:p>
        </p:txBody>
      </p:sp>
      <p:pic>
        <p:nvPicPr>
          <p:cNvPr id="4" name="Picture 3" descr="Header A4 Portrai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152400"/>
            <a:ext cx="8534400" cy="838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9600" y="6477000"/>
            <a:ext cx="79248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O" sz="1050" dirty="0">
                <a:latin typeface="Trebuchet MS" pitchFamily="34" charset="0"/>
                <a:cs typeface="Times New Roman" pitchFamily="18" charset="0"/>
              </a:rPr>
              <a:t>				www.poca.ro</a:t>
            </a:r>
            <a:endParaRPr lang="en-US" sz="1050" dirty="0"/>
          </a:p>
        </p:txBody>
      </p:sp>
      <p:pic>
        <p:nvPicPr>
          <p:cNvPr id="7" name="Picture 6" descr="Ansamblu-grafic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100px-Actual_Giurgiu_Co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5867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o-RO" i="1" dirty="0">
                <a:solidFill>
                  <a:srgbClr val="FF0000"/>
                </a:solidFill>
              </a:rPr>
              <a:t>Vă mulțumim pentru participare!</a:t>
            </a:r>
            <a:endParaRPr lang="en-US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o-RO" dirty="0"/>
              <a:t> </a:t>
            </a:r>
          </a:p>
          <a:p>
            <a:pPr algn="ctr">
              <a:buNone/>
            </a:pPr>
            <a:endParaRPr lang="ro-RO" dirty="0"/>
          </a:p>
          <a:p>
            <a:pPr algn="ctr">
              <a:buNone/>
            </a:pPr>
            <a:endParaRPr lang="ro-RO" dirty="0"/>
          </a:p>
          <a:p>
            <a:pPr algn="ctr">
              <a:buNone/>
            </a:pPr>
            <a:endParaRPr lang="ro-RO" dirty="0"/>
          </a:p>
          <a:p>
            <a:pPr algn="ctr">
              <a:buNone/>
            </a:pPr>
            <a:endParaRPr lang="ro-RO" sz="800" dirty="0"/>
          </a:p>
          <a:p>
            <a:pPr algn="ctr">
              <a:buNone/>
            </a:pPr>
            <a:endParaRPr lang="ro-RO" sz="800" dirty="0"/>
          </a:p>
          <a:p>
            <a:pPr algn="ctr">
              <a:buNone/>
            </a:pPr>
            <a:endParaRPr lang="ro-RO" sz="800" dirty="0"/>
          </a:p>
          <a:p>
            <a:pPr>
              <a:buNone/>
            </a:pPr>
            <a:r>
              <a:rPr lang="ro-RO" sz="1200" b="1" dirty="0"/>
              <a:t>			       </a:t>
            </a:r>
            <a:r>
              <a:rPr lang="en-US" sz="1200" b="1" dirty="0"/>
              <a:t> </a:t>
            </a:r>
            <a:r>
              <a:rPr lang="en-US" sz="1400" b="1" dirty="0" err="1"/>
              <a:t>Unitatea</a:t>
            </a:r>
            <a:r>
              <a:rPr lang="en-US" sz="1400" b="1" dirty="0"/>
              <a:t> </a:t>
            </a:r>
            <a:r>
              <a:rPr lang="en-US" sz="1400" b="1" dirty="0" err="1"/>
              <a:t>Administrativ</a:t>
            </a:r>
            <a:r>
              <a:rPr lang="en-US" sz="1400" b="1" dirty="0"/>
              <a:t> </a:t>
            </a:r>
            <a:r>
              <a:rPr lang="en-US" sz="1400" b="1" dirty="0" err="1"/>
              <a:t>Teritorială</a:t>
            </a:r>
            <a:r>
              <a:rPr lang="en-US" sz="1400" b="1" dirty="0"/>
              <a:t> </a:t>
            </a:r>
            <a:r>
              <a:rPr lang="en-US" sz="1400" b="1" dirty="0" err="1"/>
              <a:t>Municipiul</a:t>
            </a:r>
            <a:r>
              <a:rPr lang="ro-RO" sz="1400" b="1" dirty="0"/>
              <a:t> </a:t>
            </a:r>
            <a:r>
              <a:rPr lang="en-US" sz="1400" b="1" dirty="0"/>
              <a:t>Giurgiu</a:t>
            </a:r>
            <a:endParaRPr lang="ro-RO" sz="1400" b="1" dirty="0"/>
          </a:p>
          <a:p>
            <a:pPr>
              <a:buNone/>
            </a:pPr>
            <a:r>
              <a:rPr lang="ro-RO" sz="1400" b="1" dirty="0"/>
              <a:t>			</a:t>
            </a:r>
            <a:r>
              <a:rPr lang="ro-RO" sz="1400" dirty="0"/>
              <a:t>       </a:t>
            </a:r>
            <a:r>
              <a:rPr lang="en-US" sz="1400" dirty="0" err="1"/>
              <a:t>Adresa</a:t>
            </a:r>
            <a:r>
              <a:rPr lang="en-US" sz="1400" dirty="0"/>
              <a:t>: str. </a:t>
            </a:r>
            <a:r>
              <a:rPr lang="en-US" sz="1400" dirty="0" err="1"/>
              <a:t>București</a:t>
            </a:r>
            <a:r>
              <a:rPr lang="en-US" sz="1400" dirty="0"/>
              <a:t>, nr. 49-51,</a:t>
            </a:r>
          </a:p>
          <a:p>
            <a:pPr>
              <a:buNone/>
            </a:pPr>
            <a:r>
              <a:rPr lang="ro-RO" sz="1400" dirty="0"/>
              <a:t>			       </a:t>
            </a:r>
            <a:r>
              <a:rPr lang="en-US" sz="1400" dirty="0" err="1"/>
              <a:t>Telefon</a:t>
            </a:r>
            <a:r>
              <a:rPr lang="en-US" sz="1400" dirty="0"/>
              <a:t>: +40 246 211 627, Fax: +40 246 215 405</a:t>
            </a:r>
          </a:p>
          <a:p>
            <a:pPr>
              <a:buNone/>
            </a:pPr>
            <a:r>
              <a:rPr lang="ro-RO" sz="1400" dirty="0"/>
              <a:t>			       </a:t>
            </a:r>
            <a:r>
              <a:rPr lang="en-US" sz="1400" dirty="0"/>
              <a:t>E-mail: </a:t>
            </a:r>
            <a:r>
              <a:rPr lang="en-US" sz="1400" dirty="0">
                <a:hlinkClick r:id="rId2"/>
              </a:rPr>
              <a:t>primaria@primariagiurgiu.ro</a:t>
            </a:r>
            <a:endParaRPr lang="en-US" sz="1400" dirty="0"/>
          </a:p>
          <a:p>
            <a:pPr>
              <a:buNone/>
            </a:pPr>
            <a:endParaRPr lang="en-US" sz="1200" dirty="0"/>
          </a:p>
          <a:p>
            <a:pPr algn="ctr">
              <a:buNone/>
            </a:pPr>
            <a:endParaRPr lang="ro-RO" sz="1200" dirty="0"/>
          </a:p>
        </p:txBody>
      </p:sp>
      <p:pic>
        <p:nvPicPr>
          <p:cNvPr id="4" name="Picture 3" descr="Header A4 Portrait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152400"/>
            <a:ext cx="8534400" cy="838200"/>
          </a:xfrm>
          <a:prstGeom prst="rect">
            <a:avLst/>
          </a:prstGeom>
        </p:spPr>
      </p:pic>
      <p:pic>
        <p:nvPicPr>
          <p:cNvPr id="1027" name="Picture 3" descr="C:\Users\Adonia\Desktop\32228757_975315789296643_3155902893488340992_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438400"/>
            <a:ext cx="5926529" cy="2286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09600" y="6477000"/>
            <a:ext cx="7924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200" dirty="0">
                <a:latin typeface="Trebuchet MS" pitchFamily="34" charset="0"/>
                <a:cs typeface="Times New Roman" pitchFamily="18" charset="0"/>
              </a:rPr>
              <a:t>				www.poca.ro</a:t>
            </a:r>
            <a:endParaRPr lang="en-US" sz="1200" dirty="0"/>
          </a:p>
        </p:txBody>
      </p:sp>
      <p:pic>
        <p:nvPicPr>
          <p:cNvPr id="10" name="Picture 9" descr="Ansamblu-grafic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100px-Actual_Giurgiu_CoA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5943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</TotalTime>
  <Words>222</Words>
  <Application>Microsoft Office PowerPoint</Application>
  <PresentationFormat>On-screen Show (4:3)</PresentationFormat>
  <Paragraphs>45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Conferința finală a proiectului „Servicii transparente către cetățeni - Administrație locală performantă (SETALP)”, cod  SIPOCA / MySMIS  437/118751  24 iunie 2019, Giurgiu</vt:lpstr>
      <vt:lpstr>               Proiectul ”Servicii transparente către cetățeni - Administrație locală performantă (SETALP)”,  Programul Operațional Capacitate Administrativă, CP1/2017(pentru regiunile mai puțin dezvoltate) – Sprijinirea masurilor referitoare la prevenirea corupției la nivelul autoritaților si institutiilor publice locale din regiunile mai puțin dezvoltate.     Operațiunea – Cresterea transparentei, eticii si integritatii in cadrul autoritatilor si institutiilor publice Contract de finanțare nr. 241/28.08.2018 încheiat între Municipiul Giurgiu, în calitate de beneficiar și MinisterulDezvoltării Regionale și Administrației Publice, în calitate de Autoritate de Management pentru Programul Operațional Capacitate Administrativă.        </vt:lpstr>
      <vt:lpstr>      Obiectiv general al proiectului: este cresterea transparenței, eticii si integritații la nivelul Municipiului Giurgiu, prin intermediul unor activități care vizează identificarea ricurilor și vulnerabilităților la corupție, prin realizarea de mecanisme și proceduri .     </vt:lpstr>
      <vt:lpstr>              -    Cresterea gradului de dezvoltare a capacitatii analitice a UAT-  ului, de a efectua activitați de evaluare a riscurilor si vulnerabilitatilor in vederea realizarii de actiuni concrete si eficiente de prevenire si combatere a coruptiei.    -  Cresterea gradului de dezvoltare si implementare a unor proceduri de identificare a riscurilor si vulnerabilitatilor la coruptie, precum si a unor masuri concrete si modalitati de monitorizare permanenta a aplicarii acesteia, la nivel de UAT.        </vt:lpstr>
      <vt:lpstr>                  -     Cresterea gradului de informare a cetatenilor, prin organizarea si implementarea unei campanii inovative de educatie anticoruptie in randul acestora.            </vt:lpstr>
      <vt:lpstr>             Durată implementare:   10 luni de la data semnării contractului de finanțare, 13.12.2018.  Valoarea proiectului: 299.693,50 Lei Fondul Social European (85%): 254.739,48 Lei Buget de Stat (13%): 38.960,15 Lei Buget Local (2%): 5.993,87 Lei   Grup țintă:  64 de funcționari de conducere și execuție din cadrul Primăriei Municipiului Giurgiu și aleși locali : - 40 funcționari de conducere și execuție din cadrul Primăriei Municipiului Giurgiu dupa cum urmeaza (8 persoane din conducere, 32 de persoane din personal executie),  - 24 alesi locali dupa cum urmeaza : 1 primar, 2 viceprimari, 1 secretar, 1 administrator public si 19 de consilieri locali)           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Conferința de prezentare a proiectului Sisteme și standarde comune – procese optimizate</dc:title>
  <dc:creator>Adonia</dc:creator>
  <cp:lastModifiedBy>Maria-Cristina Ghincea</cp:lastModifiedBy>
  <cp:revision>221</cp:revision>
  <dcterms:created xsi:type="dcterms:W3CDTF">2006-08-16T00:00:00Z</dcterms:created>
  <dcterms:modified xsi:type="dcterms:W3CDTF">2019-06-24T06:18:30Z</dcterms:modified>
</cp:coreProperties>
</file>